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43" r:id="rId1"/>
  </p:sldMasterIdLst>
  <p:notesMasterIdLst>
    <p:notesMasterId r:id="rId9"/>
  </p:notesMasterIdLst>
  <p:sldIdLst>
    <p:sldId id="256" r:id="rId2"/>
    <p:sldId id="269" r:id="rId3"/>
    <p:sldId id="270" r:id="rId4"/>
    <p:sldId id="271" r:id="rId5"/>
    <p:sldId id="272" r:id="rId6"/>
    <p:sldId id="273" r:id="rId7"/>
    <p:sldId id="274"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n Gong" userId="8689a0c6-1d38-4207-9c0b-c6ca46a3b0c3" providerId="ADAL" clId="{70B00B3D-1DCB-41DD-8423-0032D42D8C4F}"/>
    <pc:docChg chg="modSld">
      <pc:chgData name="Trin Gong" userId="8689a0c6-1d38-4207-9c0b-c6ca46a3b0c3" providerId="ADAL" clId="{70B00B3D-1DCB-41DD-8423-0032D42D8C4F}" dt="2025-07-14T15:54:28.950" v="5" actId="207"/>
      <pc:docMkLst>
        <pc:docMk/>
      </pc:docMkLst>
      <pc:sldChg chg="modSp mod">
        <pc:chgData name="Trin Gong" userId="8689a0c6-1d38-4207-9c0b-c6ca46a3b0c3" providerId="ADAL" clId="{70B00B3D-1DCB-41DD-8423-0032D42D8C4F}" dt="2025-07-14T15:53:30.089" v="0" actId="207"/>
        <pc:sldMkLst>
          <pc:docMk/>
          <pc:sldMk cId="2163974867" sldId="269"/>
        </pc:sldMkLst>
        <pc:spChg chg="mod">
          <ac:chgData name="Trin Gong" userId="8689a0c6-1d38-4207-9c0b-c6ca46a3b0c3" providerId="ADAL" clId="{70B00B3D-1DCB-41DD-8423-0032D42D8C4F}" dt="2025-07-14T15:53:30.089" v="0" actId="207"/>
          <ac:spMkLst>
            <pc:docMk/>
            <pc:sldMk cId="2163974867" sldId="269"/>
            <ac:spMk id="2" creationId="{F98C945A-F3D6-074E-4B11-9353E2A45983}"/>
          </ac:spMkLst>
        </pc:spChg>
      </pc:sldChg>
      <pc:sldChg chg="modSp mod">
        <pc:chgData name="Trin Gong" userId="8689a0c6-1d38-4207-9c0b-c6ca46a3b0c3" providerId="ADAL" clId="{70B00B3D-1DCB-41DD-8423-0032D42D8C4F}" dt="2025-07-14T15:53:34.261" v="1" actId="207"/>
        <pc:sldMkLst>
          <pc:docMk/>
          <pc:sldMk cId="1321480551" sldId="270"/>
        </pc:sldMkLst>
        <pc:spChg chg="mod">
          <ac:chgData name="Trin Gong" userId="8689a0c6-1d38-4207-9c0b-c6ca46a3b0c3" providerId="ADAL" clId="{70B00B3D-1DCB-41DD-8423-0032D42D8C4F}" dt="2025-07-14T15:53:34.261" v="1" actId="207"/>
          <ac:spMkLst>
            <pc:docMk/>
            <pc:sldMk cId="1321480551" sldId="270"/>
            <ac:spMk id="2" creationId="{A7D99958-4D20-33C8-0F16-4266723DB87A}"/>
          </ac:spMkLst>
        </pc:spChg>
      </pc:sldChg>
      <pc:sldChg chg="modSp mod">
        <pc:chgData name="Trin Gong" userId="8689a0c6-1d38-4207-9c0b-c6ca46a3b0c3" providerId="ADAL" clId="{70B00B3D-1DCB-41DD-8423-0032D42D8C4F}" dt="2025-07-14T15:54:28.950" v="5" actId="207"/>
        <pc:sldMkLst>
          <pc:docMk/>
          <pc:sldMk cId="3883644595" sldId="271"/>
        </pc:sldMkLst>
        <pc:spChg chg="mod">
          <ac:chgData name="Trin Gong" userId="8689a0c6-1d38-4207-9c0b-c6ca46a3b0c3" providerId="ADAL" clId="{70B00B3D-1DCB-41DD-8423-0032D42D8C4F}" dt="2025-07-14T15:54:28.950" v="5" actId="207"/>
          <ac:spMkLst>
            <pc:docMk/>
            <pc:sldMk cId="3883644595" sldId="271"/>
            <ac:spMk id="2" creationId="{D06BCF0E-E472-0719-5CA1-0D7E5FB208B5}"/>
          </ac:spMkLst>
        </pc:spChg>
      </pc:sldChg>
      <pc:sldChg chg="modSp mod">
        <pc:chgData name="Trin Gong" userId="8689a0c6-1d38-4207-9c0b-c6ca46a3b0c3" providerId="ADAL" clId="{70B00B3D-1DCB-41DD-8423-0032D42D8C4F}" dt="2025-07-14T15:53:50.093" v="2" actId="207"/>
        <pc:sldMkLst>
          <pc:docMk/>
          <pc:sldMk cId="2782695989" sldId="272"/>
        </pc:sldMkLst>
        <pc:spChg chg="mod">
          <ac:chgData name="Trin Gong" userId="8689a0c6-1d38-4207-9c0b-c6ca46a3b0c3" providerId="ADAL" clId="{70B00B3D-1DCB-41DD-8423-0032D42D8C4F}" dt="2025-07-14T15:53:50.093" v="2" actId="207"/>
          <ac:spMkLst>
            <pc:docMk/>
            <pc:sldMk cId="2782695989" sldId="272"/>
            <ac:spMk id="2" creationId="{8181D99E-A594-49A9-F77E-3814DDFE3896}"/>
          </ac:spMkLst>
        </pc:spChg>
      </pc:sldChg>
      <pc:sldChg chg="modSp mod">
        <pc:chgData name="Trin Gong" userId="8689a0c6-1d38-4207-9c0b-c6ca46a3b0c3" providerId="ADAL" clId="{70B00B3D-1DCB-41DD-8423-0032D42D8C4F}" dt="2025-07-14T15:54:03.876" v="3" actId="207"/>
        <pc:sldMkLst>
          <pc:docMk/>
          <pc:sldMk cId="1161215278" sldId="273"/>
        </pc:sldMkLst>
        <pc:spChg chg="mod">
          <ac:chgData name="Trin Gong" userId="8689a0c6-1d38-4207-9c0b-c6ca46a3b0c3" providerId="ADAL" clId="{70B00B3D-1DCB-41DD-8423-0032D42D8C4F}" dt="2025-07-14T15:54:03.876" v="3" actId="207"/>
          <ac:spMkLst>
            <pc:docMk/>
            <pc:sldMk cId="1161215278" sldId="273"/>
            <ac:spMk id="2" creationId="{1287315D-146C-8872-6BE0-F2474D18E43C}"/>
          </ac:spMkLst>
        </pc:spChg>
      </pc:sldChg>
      <pc:sldChg chg="modSp mod">
        <pc:chgData name="Trin Gong" userId="8689a0c6-1d38-4207-9c0b-c6ca46a3b0c3" providerId="ADAL" clId="{70B00B3D-1DCB-41DD-8423-0032D42D8C4F}" dt="2025-07-14T15:54:13.180" v="4" actId="207"/>
        <pc:sldMkLst>
          <pc:docMk/>
          <pc:sldMk cId="11815079" sldId="274"/>
        </pc:sldMkLst>
        <pc:spChg chg="mod">
          <ac:chgData name="Trin Gong" userId="8689a0c6-1d38-4207-9c0b-c6ca46a3b0c3" providerId="ADAL" clId="{70B00B3D-1DCB-41DD-8423-0032D42D8C4F}" dt="2025-07-14T15:54:13.180" v="4" actId="207"/>
          <ac:spMkLst>
            <pc:docMk/>
            <pc:sldMk cId="11815079" sldId="274"/>
            <ac:spMk id="2" creationId="{FC1DB3CC-24C8-4C98-D341-6CC65E87BF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28012781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73078974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24154259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57317632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870089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412754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21642809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54108336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8604569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253A1F-D686-44B4-B45E-007932FE4569}" type="datetimeFigureOut">
              <a:rPr lang="en-GB" smtClean="0"/>
              <a:t>14/07/2025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5172374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253A1F-D686-44B4-B45E-007932FE4569}"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67997974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253A1F-D686-44B4-B45E-007932FE4569}" type="datetimeFigureOut">
              <a:rPr lang="en-GB" smtClean="0"/>
              <a:t>14/07/2025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68670002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253A1F-D686-44B4-B45E-007932FE4569}" type="datetimeFigureOut">
              <a:rPr lang="en-GB" smtClean="0"/>
              <a:t>14/07/2025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90211930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53A1F-D686-44B4-B45E-007932FE4569}" type="datetimeFigureOut">
              <a:rPr lang="en-GB" smtClean="0"/>
              <a:t>14/07/2025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737544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F253A1F-D686-44B4-B45E-007932FE4569}"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64703556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F253A1F-D686-44B4-B45E-007932FE4569}" type="datetimeFigureOut">
              <a:rPr lang="en-GB" smtClean="0"/>
              <a:t>14/07/2025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0405343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5F253A1F-D686-44B4-B45E-007932FE4569}" type="datetimeFigureOut">
              <a:rPr lang="en-GB" smtClean="0"/>
              <a:t>14/07/2025</a:t>
            </a:fld>
            <a:endParaRPr lang="en-GB"/>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09948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pic>
        <p:nvPicPr>
          <p:cNvPr id="56" name="Google Shape;56;p13" title="SFAA Logo white.png"/>
          <p:cNvPicPr preferRelativeResize="0"/>
          <p:nvPr/>
        </p:nvPicPr>
        <p:blipFill>
          <a:blip r:embed="rId3"/>
          <a:srcRect t="13433"/>
          <a:stretch>
            <a:fillRect/>
          </a:stretch>
        </p:blipFill>
        <p:spPr>
          <a:xfrm>
            <a:off x="3202390" y="10"/>
            <a:ext cx="5941610" cy="5143490"/>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p:spPr>
      </p:pic>
      <p:sp>
        <p:nvSpPr>
          <p:cNvPr id="54" name="Google Shape;54;p13"/>
          <p:cNvSpPr txBox="1">
            <a:spLocks noGrp="1"/>
          </p:cNvSpPr>
          <p:nvPr>
            <p:ph type="ctrTitle"/>
          </p:nvPr>
        </p:nvSpPr>
        <p:spPr>
          <a:xfrm>
            <a:off x="501650" y="1258999"/>
            <a:ext cx="3066142" cy="1776820"/>
          </a:xfrm>
          <a:prstGeom prst="rect">
            <a:avLst/>
          </a:prstGeom>
        </p:spPr>
        <p:txBody>
          <a:bodyPr spcFirstLastPara="1" lIns="91425" tIns="91425" rIns="91425" bIns="91425" anchorCtr="0">
            <a:normAutofit/>
          </a:bodyPr>
          <a:lstStyle/>
          <a:p>
            <a:pPr marL="0" lvl="0" indent="0" rtl="0">
              <a:lnSpc>
                <a:spcPct val="90000"/>
              </a:lnSpc>
              <a:spcBef>
                <a:spcPts val="0"/>
              </a:spcBef>
              <a:spcAft>
                <a:spcPts val="0"/>
              </a:spcAft>
              <a:buNone/>
            </a:pPr>
            <a:r>
              <a:rPr lang="en-GB" sz="3600"/>
              <a:t>SFAA</a:t>
            </a:r>
          </a:p>
          <a:p>
            <a:pPr marL="0" lvl="0" indent="0" rtl="0">
              <a:lnSpc>
                <a:spcPct val="90000"/>
              </a:lnSpc>
              <a:spcBef>
                <a:spcPts val="0"/>
              </a:spcBef>
              <a:spcAft>
                <a:spcPts val="0"/>
              </a:spcAft>
              <a:buNone/>
            </a:pPr>
            <a:r>
              <a:rPr lang="en-GB" sz="3600"/>
              <a:t>Year 2 Action plan</a:t>
            </a:r>
          </a:p>
        </p:txBody>
      </p:sp>
      <p:sp>
        <p:nvSpPr>
          <p:cNvPr id="55" name="Google Shape;55;p13"/>
          <p:cNvSpPr txBox="1">
            <a:spLocks noGrp="1"/>
          </p:cNvSpPr>
          <p:nvPr>
            <p:ph type="subTitle" idx="1"/>
          </p:nvPr>
        </p:nvSpPr>
        <p:spPr>
          <a:xfrm>
            <a:off x="508001" y="3038123"/>
            <a:ext cx="3059791" cy="822676"/>
          </a:xfrm>
          <a:prstGeom prst="rect">
            <a:avLst/>
          </a:prstGeom>
        </p:spPr>
        <p:txBody>
          <a:bodyPr spcFirstLastPara="1" lIns="91425" tIns="91425" rIns="91425" bIns="91425" anchorCtr="0">
            <a:normAutofit/>
          </a:bodyPr>
          <a:lstStyle/>
          <a:p>
            <a:pPr marL="0" lvl="0" indent="0" rtl="0">
              <a:spcBef>
                <a:spcPts val="0"/>
              </a:spcBef>
              <a:spcAft>
                <a:spcPts val="600"/>
              </a:spcAft>
              <a:buNone/>
            </a:pPr>
            <a:r>
              <a:rPr lang="en-GB" sz="1200"/>
              <a:t>Final Draft 2025</a:t>
            </a:r>
          </a:p>
        </p:txBody>
      </p:sp>
      <p:cxnSp>
        <p:nvCxnSpPr>
          <p:cNvPr id="61" name="Straight Connector 6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51435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2761059"/>
            <a:ext cx="3572668" cy="2382441"/>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6350"/>
            <a:ext cx="2255511" cy="5149850"/>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6350"/>
            <a:ext cx="1941419" cy="5149850"/>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6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2286000"/>
            <a:ext cx="2444751" cy="28575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6350"/>
            <a:ext cx="2140744" cy="514985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6350"/>
            <a:ext cx="967571" cy="5149850"/>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6350"/>
            <a:ext cx="937369" cy="5149850"/>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7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2692400"/>
            <a:ext cx="1362869" cy="2451100"/>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700"/>
                                        <p:tgtEl>
                                          <p:spTgt spid="54"/>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55">
                                            <p:txEl>
                                              <p:pRg st="0" end="0"/>
                                            </p:txEl>
                                          </p:spTgt>
                                        </p:tgtEl>
                                        <p:attrNameLst>
                                          <p:attrName>style.visibility</p:attrName>
                                        </p:attrNameLst>
                                      </p:cBhvr>
                                      <p:to>
                                        <p:strVal val="visible"/>
                                      </p:to>
                                    </p:set>
                                    <p:animEffect transition="in" filter="fade">
                                      <p:cBhvr>
                                        <p:cTn id="10" dur="7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C945A-F3D6-074E-4B11-9353E2A45983}"/>
              </a:ext>
            </a:extLst>
          </p:cNvPr>
          <p:cNvSpPr>
            <a:spLocks noGrp="1"/>
          </p:cNvSpPr>
          <p:nvPr>
            <p:ph type="title"/>
          </p:nvPr>
        </p:nvSpPr>
        <p:spPr/>
        <p:txBody>
          <a:bodyPr/>
          <a:lstStyle/>
          <a:p>
            <a:r>
              <a:rPr lang="en-US" sz="2800" b="1" i="1" dirty="0">
                <a:solidFill>
                  <a:srgbClr val="7030A0"/>
                </a:solidFill>
              </a:rPr>
              <a:t>Theme: Good Food Partnership</a:t>
            </a:r>
            <a:br>
              <a:rPr lang="en-GB" i="1" dirty="0"/>
            </a:br>
            <a:endParaRPr lang="en-GB" dirty="0"/>
          </a:p>
        </p:txBody>
      </p:sp>
      <p:graphicFrame>
        <p:nvGraphicFramePr>
          <p:cNvPr id="3" name="Table 2">
            <a:extLst>
              <a:ext uri="{FF2B5EF4-FFF2-40B4-BE49-F238E27FC236}">
                <a16:creationId xmlns:a16="http://schemas.microsoft.com/office/drawing/2014/main" id="{E39FB162-F294-5693-31CA-2D2E4E88CD04}"/>
              </a:ext>
            </a:extLst>
          </p:cNvPr>
          <p:cNvGraphicFramePr>
            <a:graphicFrameLocks noGrp="1"/>
          </p:cNvGraphicFramePr>
          <p:nvPr>
            <p:extLst>
              <p:ext uri="{D42A27DB-BD31-4B8C-83A1-F6EECF244321}">
                <p14:modId xmlns:p14="http://schemas.microsoft.com/office/powerpoint/2010/main" val="1846450224"/>
              </p:ext>
            </p:extLst>
          </p:nvPr>
        </p:nvGraphicFramePr>
        <p:xfrm>
          <a:off x="508001" y="1145720"/>
          <a:ext cx="7844064" cy="361478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9">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US" sz="1400" dirty="0">
                          <a:solidFill>
                            <a:schemeClr val="tx1"/>
                          </a:solidFill>
                        </a:rPr>
                        <a:t>Strengthen the existing partnership, identifying opportunities for collaboration and addressing gaps in the membership </a:t>
                      </a:r>
                      <a:endParaRPr lang="en-GB" dirty="0">
                        <a:solidFill>
                          <a:schemeClr val="tx1"/>
                        </a:solidFill>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rPr>
                        <a:t>Develop a SFAA workplan, focusing on collaboration and coordination between food support </a:t>
                      </a:r>
                      <a:r>
                        <a:rPr lang="en-US" dirty="0" err="1">
                          <a:solidFill>
                            <a:schemeClr val="tx1">
                              <a:lumMod val="75000"/>
                              <a:lumOff val="25000"/>
                            </a:schemeClr>
                          </a:solidFill>
                        </a:rPr>
                        <a:t>organisations</a:t>
                      </a:r>
                      <a:r>
                        <a:rPr lang="en-US" dirty="0">
                          <a:solidFill>
                            <a:schemeClr val="tx1">
                              <a:lumMod val="75000"/>
                              <a:lumOff val="25000"/>
                            </a:schemeClr>
                          </a:solidFill>
                        </a:rPr>
                        <a:t>. This workplan could also include how to include the "Resident Voice" within the partnership, as this is a gap in membership for the partnership. </a:t>
                      </a:r>
                    </a:p>
                    <a:p>
                      <a:endParaRPr lang="en-GB" dirty="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rPr>
                        <a:t>SFAA SG, SFAA Coordinator/Admin</a:t>
                      </a:r>
                    </a:p>
                    <a:p>
                      <a:endParaRPr lang="en-GB" dirty="0"/>
                    </a:p>
                  </a:txBody>
                  <a:tcPr/>
                </a:tc>
                <a:extLst>
                  <a:ext uri="{0D108BD9-81ED-4DB2-BD59-A6C34878D82A}">
                    <a16:rowId xmlns:a16="http://schemas.microsoft.com/office/drawing/2014/main" val="337491511"/>
                  </a:ext>
                </a:extLst>
              </a:tr>
              <a:tr h="932543">
                <a:tc>
                  <a:txBody>
                    <a:bodyPr/>
                    <a:lstStyle/>
                    <a:p>
                      <a:r>
                        <a:rPr lang="en-GB" sz="1400" kern="1200" dirty="0">
                          <a:solidFill>
                            <a:schemeClr val="tx1"/>
                          </a:solidFill>
                          <a:latin typeface="+mn-lt"/>
                          <a:ea typeface="+mn-ea"/>
                          <a:cs typeface="+mn-cs"/>
                        </a:rPr>
                        <a:t>Develop guidance to help colleagues across the Council embed sustainable food in their work.</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solidFill>
                            <a:schemeClr val="tx1">
                              <a:lumMod val="75000"/>
                              <a:lumOff val="25000"/>
                            </a:schemeClr>
                          </a:solidFill>
                        </a:rPr>
                        <a:t>Develop a Council workplan that focuses on how sustainable food can be embedded across the council in different departments.</a:t>
                      </a:r>
                    </a:p>
                    <a:p>
                      <a:endParaRPr lang="en-GB" dirty="0"/>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rPr>
                        <a:t>Public Health, SFAA Coordinator/Admin</a:t>
                      </a:r>
                    </a:p>
                    <a:p>
                      <a:endParaRPr lang="en-GB" dirty="0"/>
                    </a:p>
                  </a:txBody>
                  <a:tcPr/>
                </a:tc>
                <a:extLst>
                  <a:ext uri="{0D108BD9-81ED-4DB2-BD59-A6C34878D82A}">
                    <a16:rowId xmlns:a16="http://schemas.microsoft.com/office/drawing/2014/main" val="2007078672"/>
                  </a:ext>
                </a:extLst>
              </a:tr>
            </a:tbl>
          </a:graphicData>
        </a:graphic>
      </p:graphicFrame>
    </p:spTree>
    <p:extLst>
      <p:ext uri="{BB962C8B-B14F-4D97-AF65-F5344CB8AC3E}">
        <p14:creationId xmlns:p14="http://schemas.microsoft.com/office/powerpoint/2010/main" val="216397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C7E27-9468-4C62-4AD7-1BA9FC477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99958-4D20-33C8-0F16-4266723DB87A}"/>
              </a:ext>
            </a:extLst>
          </p:cNvPr>
          <p:cNvSpPr>
            <a:spLocks noGrp="1"/>
          </p:cNvSpPr>
          <p:nvPr>
            <p:ph type="title"/>
          </p:nvPr>
        </p:nvSpPr>
        <p:spPr/>
        <p:txBody>
          <a:bodyPr/>
          <a:lstStyle/>
          <a:p>
            <a:r>
              <a:rPr lang="en-US" sz="2800" b="1" i="1" dirty="0">
                <a:solidFill>
                  <a:srgbClr val="7030A0"/>
                </a:solidFill>
              </a:rPr>
              <a:t>Theme: Good Food Partnership</a:t>
            </a:r>
            <a:br>
              <a:rPr lang="en-GB" i="1" dirty="0">
                <a:solidFill>
                  <a:srgbClr val="7030A0"/>
                </a:solidFill>
              </a:rPr>
            </a:br>
            <a:endParaRPr lang="en-GB" dirty="0">
              <a:solidFill>
                <a:srgbClr val="7030A0"/>
              </a:solidFill>
            </a:endParaRPr>
          </a:p>
        </p:txBody>
      </p:sp>
      <p:graphicFrame>
        <p:nvGraphicFramePr>
          <p:cNvPr id="3" name="Table 2">
            <a:extLst>
              <a:ext uri="{FF2B5EF4-FFF2-40B4-BE49-F238E27FC236}">
                <a16:creationId xmlns:a16="http://schemas.microsoft.com/office/drawing/2014/main" id="{007F8D2A-F1EC-3B1C-C5E2-7C2BC387F04F}"/>
              </a:ext>
            </a:extLst>
          </p:cNvPr>
          <p:cNvGraphicFramePr>
            <a:graphicFrameLocks noGrp="1"/>
          </p:cNvGraphicFramePr>
          <p:nvPr>
            <p:extLst>
              <p:ext uri="{D42A27DB-BD31-4B8C-83A1-F6EECF244321}">
                <p14:modId xmlns:p14="http://schemas.microsoft.com/office/powerpoint/2010/main" val="174589332"/>
              </p:ext>
            </p:extLst>
          </p:nvPr>
        </p:nvGraphicFramePr>
        <p:xfrm>
          <a:off x="508001" y="1145720"/>
          <a:ext cx="7844063" cy="388910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8">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GB" sz="1400" dirty="0"/>
                        <a:t>Strengthen the existing partnership, identifying opportunities for collaboration and addressing gaps in the membership </a:t>
                      </a:r>
                      <a:endParaRPr lang="en-GB" dirty="0">
                        <a:solidFill>
                          <a:schemeClr val="tx1"/>
                        </a:solidFill>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Establish working groups (as required) which consider key issues e.g. the future of Food Banks and propose future actions on these issues.</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SFAA SG, SFAA Coordinator/Admin, Public Health</a:t>
                      </a:r>
                    </a:p>
                  </a:txBody>
                  <a:tcPr/>
                </a:tc>
                <a:extLst>
                  <a:ext uri="{0D108BD9-81ED-4DB2-BD59-A6C34878D82A}">
                    <a16:rowId xmlns:a16="http://schemas.microsoft.com/office/drawing/2014/main" val="337491511"/>
                  </a:ext>
                </a:extLst>
              </a:tr>
              <a:tr h="932543">
                <a:tc>
                  <a:txBody>
                    <a:bodyPr/>
                    <a:lstStyle/>
                    <a:p>
                      <a:r>
                        <a:rPr lang="en-GB" sz="1400" dirty="0"/>
                        <a:t>Build good governance processes so that Southwark Food Action Alliance is accountable, transparent, democratic and representative of local communities </a:t>
                      </a:r>
                      <a:endParaRPr lang="en-GB" sz="1400" kern="1200" dirty="0">
                        <a:solidFill>
                          <a:schemeClr val="tx1"/>
                        </a:solidFill>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Develop good governance for SFAA, including Terms of Reference for SFAA Steering Group.</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SFAA SG, SFAA Coordinator/Admin</a:t>
                      </a:r>
                    </a:p>
                  </a:txBody>
                  <a:tcPr/>
                </a:tc>
                <a:extLst>
                  <a:ext uri="{0D108BD9-81ED-4DB2-BD59-A6C34878D82A}">
                    <a16:rowId xmlns:a16="http://schemas.microsoft.com/office/drawing/2014/main" val="2007078672"/>
                  </a:ext>
                </a:extLst>
              </a:tr>
            </a:tbl>
          </a:graphicData>
        </a:graphic>
      </p:graphicFrame>
    </p:spTree>
    <p:extLst>
      <p:ext uri="{BB962C8B-B14F-4D97-AF65-F5344CB8AC3E}">
        <p14:creationId xmlns:p14="http://schemas.microsoft.com/office/powerpoint/2010/main" val="132148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63A93-B3BE-BA71-2DF9-48475B91FB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6BCF0E-E472-0719-5CA1-0D7E5FB208B5}"/>
              </a:ext>
            </a:extLst>
          </p:cNvPr>
          <p:cNvSpPr>
            <a:spLocks noGrp="1"/>
          </p:cNvSpPr>
          <p:nvPr>
            <p:ph type="title"/>
          </p:nvPr>
        </p:nvSpPr>
        <p:spPr>
          <a:xfrm>
            <a:off x="508001" y="457200"/>
            <a:ext cx="6994978" cy="990600"/>
          </a:xfrm>
        </p:spPr>
        <p:txBody>
          <a:bodyPr>
            <a:noAutofit/>
          </a:bodyPr>
          <a:lstStyle/>
          <a:p>
            <a:r>
              <a:rPr lang="en-US" sz="2800" b="1" i="1" dirty="0">
                <a:solidFill>
                  <a:schemeClr val="accent2"/>
                </a:solidFill>
              </a:rPr>
              <a:t>Theme: </a:t>
            </a:r>
            <a:r>
              <a:rPr lang="en-GB" sz="2800" b="1" i="1" dirty="0">
                <a:solidFill>
                  <a:schemeClr val="accent2"/>
                </a:solidFill>
              </a:rPr>
              <a:t>Healthy People, Healthy Planet</a:t>
            </a:r>
            <a:br>
              <a:rPr lang="en-GB" sz="2800" i="1" dirty="0">
                <a:solidFill>
                  <a:schemeClr val="accent2"/>
                </a:solidFill>
              </a:rPr>
            </a:br>
            <a:endParaRPr lang="en-GB" sz="2800" dirty="0">
              <a:solidFill>
                <a:schemeClr val="accent2"/>
              </a:solidFill>
            </a:endParaRPr>
          </a:p>
        </p:txBody>
      </p:sp>
      <p:graphicFrame>
        <p:nvGraphicFramePr>
          <p:cNvPr id="3" name="Table 2">
            <a:extLst>
              <a:ext uri="{FF2B5EF4-FFF2-40B4-BE49-F238E27FC236}">
                <a16:creationId xmlns:a16="http://schemas.microsoft.com/office/drawing/2014/main" id="{5EAE101F-2ED0-CC07-BA8F-6A85965C0966}"/>
              </a:ext>
            </a:extLst>
          </p:cNvPr>
          <p:cNvGraphicFramePr>
            <a:graphicFrameLocks noGrp="1"/>
          </p:cNvGraphicFramePr>
          <p:nvPr>
            <p:extLst>
              <p:ext uri="{D42A27DB-BD31-4B8C-83A1-F6EECF244321}">
                <p14:modId xmlns:p14="http://schemas.microsoft.com/office/powerpoint/2010/main" val="1814546337"/>
              </p:ext>
            </p:extLst>
          </p:nvPr>
        </p:nvGraphicFramePr>
        <p:xfrm>
          <a:off x="508001" y="1145720"/>
          <a:ext cx="7844063" cy="308138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8">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GB" sz="1400" dirty="0"/>
                        <a:t>Promote a ‘no wrong door’ approach to those reporting food insecurity, signposting and referring appropriately to food help and other relevant support and advice.</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A “Vision for food banks” working group is set up and working together collaboratively on a vision for food banks. This group also feeds into the council’s Right to Food group. This Working Group develops guidance on signposting and referring to income maximisation services is refreshed and training provided to frontline council staff and staff in VCS, NHS and other organisations.</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SFAA, Vision for food banks WG</a:t>
                      </a:r>
                    </a:p>
                  </a:txBody>
                  <a:tcPr/>
                </a:tc>
                <a:extLst>
                  <a:ext uri="{0D108BD9-81ED-4DB2-BD59-A6C34878D82A}">
                    <a16:rowId xmlns:a16="http://schemas.microsoft.com/office/drawing/2014/main" val="337491511"/>
                  </a:ext>
                </a:extLst>
              </a:tr>
            </a:tbl>
          </a:graphicData>
        </a:graphic>
      </p:graphicFrame>
    </p:spTree>
    <p:extLst>
      <p:ext uri="{BB962C8B-B14F-4D97-AF65-F5344CB8AC3E}">
        <p14:creationId xmlns:p14="http://schemas.microsoft.com/office/powerpoint/2010/main" val="388364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67F53-7FF4-9397-D6E6-163584D95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81D99E-A594-49A9-F77E-3814DDFE3896}"/>
              </a:ext>
            </a:extLst>
          </p:cNvPr>
          <p:cNvSpPr>
            <a:spLocks noGrp="1"/>
          </p:cNvSpPr>
          <p:nvPr>
            <p:ph type="title"/>
          </p:nvPr>
        </p:nvSpPr>
        <p:spPr/>
        <p:txBody>
          <a:bodyPr>
            <a:normAutofit/>
          </a:bodyPr>
          <a:lstStyle/>
          <a:p>
            <a:r>
              <a:rPr lang="en-US" sz="2800" b="1" i="1" dirty="0">
                <a:solidFill>
                  <a:srgbClr val="00B0F0"/>
                </a:solidFill>
              </a:rPr>
              <a:t>Theme: </a:t>
            </a:r>
            <a:r>
              <a:rPr lang="en-GB" sz="2800" b="1" i="1" dirty="0">
                <a:solidFill>
                  <a:srgbClr val="00B0F0"/>
                </a:solidFill>
              </a:rPr>
              <a:t>Good Food Economy</a:t>
            </a:r>
            <a:br>
              <a:rPr lang="en-GB" i="1" dirty="0">
                <a:solidFill>
                  <a:srgbClr val="00B0F0"/>
                </a:solidFill>
              </a:rPr>
            </a:br>
            <a:endParaRPr lang="en-GB" dirty="0">
              <a:solidFill>
                <a:srgbClr val="00B0F0"/>
              </a:solidFill>
            </a:endParaRPr>
          </a:p>
        </p:txBody>
      </p:sp>
      <p:graphicFrame>
        <p:nvGraphicFramePr>
          <p:cNvPr id="3" name="Table 2">
            <a:extLst>
              <a:ext uri="{FF2B5EF4-FFF2-40B4-BE49-F238E27FC236}">
                <a16:creationId xmlns:a16="http://schemas.microsoft.com/office/drawing/2014/main" id="{9C1DAFD4-B233-7F9D-E161-38D466B13350}"/>
              </a:ext>
            </a:extLst>
          </p:cNvPr>
          <p:cNvGraphicFramePr>
            <a:graphicFrameLocks noGrp="1"/>
          </p:cNvGraphicFramePr>
          <p:nvPr>
            <p:extLst>
              <p:ext uri="{D42A27DB-BD31-4B8C-83A1-F6EECF244321}">
                <p14:modId xmlns:p14="http://schemas.microsoft.com/office/powerpoint/2010/main" val="2785241055"/>
              </p:ext>
            </p:extLst>
          </p:nvPr>
        </p:nvGraphicFramePr>
        <p:xfrm>
          <a:off x="508001" y="1145720"/>
          <a:ext cx="7844063" cy="308138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8">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GB" sz="1400" dirty="0"/>
                        <a:t>Support businesses and markets to facilitate shorter supply and distribution chains</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Set up a working group to focus on creating stronger direct links to local food growers and farmers - e.g. explore Better Food Shed scheme (supplies local produce grown on organic farms to food shops, schools and education services, holiday activities and food programmes, social care services, community kitchens, NHS services). As part of this, define what "local" means when buying local food and businesses. </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solidFill>
                            <a:schemeClr val="dk1"/>
                          </a:solidFill>
                        </a:rPr>
                        <a:t>SFAA, </a:t>
                      </a:r>
                      <a:r>
                        <a:rPr lang="en-GB" dirty="0"/>
                        <a:t>Council: Public Health, Local Economy, Community Gardening, Planning</a:t>
                      </a:r>
                    </a:p>
                  </a:txBody>
                  <a:tcPr/>
                </a:tc>
                <a:extLst>
                  <a:ext uri="{0D108BD9-81ED-4DB2-BD59-A6C34878D82A}">
                    <a16:rowId xmlns:a16="http://schemas.microsoft.com/office/drawing/2014/main" val="337491511"/>
                  </a:ext>
                </a:extLst>
              </a:tr>
            </a:tbl>
          </a:graphicData>
        </a:graphic>
      </p:graphicFrame>
    </p:spTree>
    <p:extLst>
      <p:ext uri="{BB962C8B-B14F-4D97-AF65-F5344CB8AC3E}">
        <p14:creationId xmlns:p14="http://schemas.microsoft.com/office/powerpoint/2010/main" val="2782695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0AE78-5266-CCB1-3999-27CE51CF41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7315D-146C-8872-6BE0-F2474D18E43C}"/>
              </a:ext>
            </a:extLst>
          </p:cNvPr>
          <p:cNvSpPr>
            <a:spLocks noGrp="1"/>
          </p:cNvSpPr>
          <p:nvPr>
            <p:ph type="title"/>
          </p:nvPr>
        </p:nvSpPr>
        <p:spPr>
          <a:xfrm>
            <a:off x="508001" y="457200"/>
            <a:ext cx="7844063" cy="990600"/>
          </a:xfrm>
        </p:spPr>
        <p:txBody>
          <a:bodyPr>
            <a:normAutofit/>
          </a:bodyPr>
          <a:lstStyle/>
          <a:p>
            <a:r>
              <a:rPr lang="en-US" sz="2800" b="1" i="1" dirty="0">
                <a:solidFill>
                  <a:srgbClr val="0070C0"/>
                </a:solidFill>
              </a:rPr>
              <a:t>Theme: </a:t>
            </a:r>
            <a:r>
              <a:rPr lang="en-GB" sz="2800" b="1" i="1" dirty="0">
                <a:solidFill>
                  <a:srgbClr val="0070C0"/>
                </a:solidFill>
              </a:rPr>
              <a:t>Strong and Connected Communities</a:t>
            </a:r>
            <a:br>
              <a:rPr lang="en-GB" i="1" dirty="0">
                <a:solidFill>
                  <a:srgbClr val="0070C0"/>
                </a:solidFill>
              </a:rPr>
            </a:br>
            <a:endParaRPr lang="en-GB" dirty="0">
              <a:solidFill>
                <a:srgbClr val="0070C0"/>
              </a:solidFill>
            </a:endParaRPr>
          </a:p>
        </p:txBody>
      </p:sp>
      <p:graphicFrame>
        <p:nvGraphicFramePr>
          <p:cNvPr id="3" name="Table 2">
            <a:extLst>
              <a:ext uri="{FF2B5EF4-FFF2-40B4-BE49-F238E27FC236}">
                <a16:creationId xmlns:a16="http://schemas.microsoft.com/office/drawing/2014/main" id="{05F0EF81-223B-6D49-F28E-E5680E451C75}"/>
              </a:ext>
            </a:extLst>
          </p:cNvPr>
          <p:cNvGraphicFramePr>
            <a:graphicFrameLocks noGrp="1"/>
          </p:cNvGraphicFramePr>
          <p:nvPr>
            <p:extLst>
              <p:ext uri="{D42A27DB-BD31-4B8C-83A1-F6EECF244321}">
                <p14:modId xmlns:p14="http://schemas.microsoft.com/office/powerpoint/2010/main" val="1805874725"/>
              </p:ext>
            </p:extLst>
          </p:nvPr>
        </p:nvGraphicFramePr>
        <p:xfrm>
          <a:off x="508001" y="1145720"/>
          <a:ext cx="7844063" cy="363002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8">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GB" sz="1400" dirty="0"/>
                        <a:t>Develop active and thriving food networks at the neighbourhood level connecting residents with local sustainable food activities</a:t>
                      </a:r>
                      <a:endParaRPr lang="en-GB" dirty="0">
                        <a:solidFill>
                          <a:schemeClr val="tx1"/>
                        </a:solidFill>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Residents make pledges to support Good Food Southwark and how they can support their neighbourhood on food.</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Public Health &amp; SFAA, discuss with Citizens UK, SGTO, TRAs and other resident groups</a:t>
                      </a:r>
                    </a:p>
                  </a:txBody>
                  <a:tcPr/>
                </a:tc>
                <a:extLst>
                  <a:ext uri="{0D108BD9-81ED-4DB2-BD59-A6C34878D82A}">
                    <a16:rowId xmlns:a16="http://schemas.microsoft.com/office/drawing/2014/main" val="337491511"/>
                  </a:ext>
                </a:extLst>
              </a:tr>
              <a:tr h="932543">
                <a:tc>
                  <a:txBody>
                    <a:bodyPr/>
                    <a:lstStyle/>
                    <a:p>
                      <a:r>
                        <a:rPr lang="en-GB" sz="1400" dirty="0"/>
                        <a:t>Develop a stronger culturally appropriate food offer for diverse communities</a:t>
                      </a:r>
                      <a:endParaRPr lang="en-GB" sz="1400" kern="1200" dirty="0">
                        <a:solidFill>
                          <a:schemeClr val="tx1"/>
                        </a:solidFill>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With the Culturally Appropriate working group, deliver a programme of work to support provision and access to culturally appropriate food: </a:t>
                      </a:r>
                      <a:r>
                        <a:rPr lang="en-GB" dirty="0" err="1"/>
                        <a:t>i</a:t>
                      </a:r>
                      <a:r>
                        <a:rPr lang="en-GB" dirty="0"/>
                        <a:t>) bulk purchasing coalition &amp; small grants, ii) recipe book, iii) explore Rose Voucher extension</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Public Health, SFAA</a:t>
                      </a:r>
                    </a:p>
                  </a:txBody>
                  <a:tcPr/>
                </a:tc>
                <a:extLst>
                  <a:ext uri="{0D108BD9-81ED-4DB2-BD59-A6C34878D82A}">
                    <a16:rowId xmlns:a16="http://schemas.microsoft.com/office/drawing/2014/main" val="2007078672"/>
                  </a:ext>
                </a:extLst>
              </a:tr>
            </a:tbl>
          </a:graphicData>
        </a:graphic>
      </p:graphicFrame>
    </p:spTree>
    <p:extLst>
      <p:ext uri="{BB962C8B-B14F-4D97-AF65-F5344CB8AC3E}">
        <p14:creationId xmlns:p14="http://schemas.microsoft.com/office/powerpoint/2010/main" val="1161215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41324-D37F-3225-4A43-589A2A1D1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DB3CC-24C8-4C98-D341-6CC65E87BF98}"/>
              </a:ext>
            </a:extLst>
          </p:cNvPr>
          <p:cNvSpPr>
            <a:spLocks noGrp="1"/>
          </p:cNvSpPr>
          <p:nvPr>
            <p:ph type="title"/>
          </p:nvPr>
        </p:nvSpPr>
        <p:spPr>
          <a:xfrm>
            <a:off x="508001" y="457200"/>
            <a:ext cx="7166428" cy="990600"/>
          </a:xfrm>
        </p:spPr>
        <p:txBody>
          <a:bodyPr>
            <a:noAutofit/>
          </a:bodyPr>
          <a:lstStyle/>
          <a:p>
            <a:r>
              <a:rPr lang="en-US" sz="2800" b="1" i="1" dirty="0">
                <a:solidFill>
                  <a:schemeClr val="accent5">
                    <a:lumMod val="60000"/>
                    <a:lumOff val="40000"/>
                  </a:schemeClr>
                </a:solidFill>
              </a:rPr>
              <a:t>Theme: </a:t>
            </a:r>
            <a:r>
              <a:rPr lang="en-GB" sz="2800" b="1" i="1" dirty="0">
                <a:solidFill>
                  <a:schemeClr val="accent5">
                    <a:lumMod val="60000"/>
                    <a:lumOff val="40000"/>
                  </a:schemeClr>
                </a:solidFill>
              </a:rPr>
              <a:t>Food Security and Right to Food</a:t>
            </a:r>
            <a:br>
              <a:rPr lang="en-GB" sz="2800" i="1" dirty="0">
                <a:solidFill>
                  <a:schemeClr val="accent5">
                    <a:lumMod val="60000"/>
                    <a:lumOff val="40000"/>
                  </a:schemeClr>
                </a:solidFill>
              </a:rPr>
            </a:br>
            <a:endParaRPr lang="en-GB" sz="2800" dirty="0">
              <a:solidFill>
                <a:schemeClr val="accent5">
                  <a:lumMod val="60000"/>
                  <a:lumOff val="40000"/>
                </a:schemeClr>
              </a:solidFill>
            </a:endParaRPr>
          </a:p>
        </p:txBody>
      </p:sp>
      <p:graphicFrame>
        <p:nvGraphicFramePr>
          <p:cNvPr id="3" name="Table 2">
            <a:extLst>
              <a:ext uri="{FF2B5EF4-FFF2-40B4-BE49-F238E27FC236}">
                <a16:creationId xmlns:a16="http://schemas.microsoft.com/office/drawing/2014/main" id="{EF72661F-2792-E347-6862-0C2E647CE2AD}"/>
              </a:ext>
            </a:extLst>
          </p:cNvPr>
          <p:cNvGraphicFramePr>
            <a:graphicFrameLocks noGrp="1"/>
          </p:cNvGraphicFramePr>
          <p:nvPr>
            <p:extLst>
              <p:ext uri="{D42A27DB-BD31-4B8C-83A1-F6EECF244321}">
                <p14:modId xmlns:p14="http://schemas.microsoft.com/office/powerpoint/2010/main" val="3150288193"/>
              </p:ext>
            </p:extLst>
          </p:nvPr>
        </p:nvGraphicFramePr>
        <p:xfrm>
          <a:off x="508001" y="1145720"/>
          <a:ext cx="7844063" cy="3675743"/>
        </p:xfrm>
        <a:graphic>
          <a:graphicData uri="http://schemas.openxmlformats.org/drawingml/2006/table">
            <a:tbl>
              <a:tblPr firstRow="1" bandRow="1">
                <a:tableStyleId>{5C22544A-7EE6-4342-B048-85BDC9FD1C3A}</a:tableStyleId>
              </a:tblPr>
              <a:tblGrid>
                <a:gridCol w="2361325">
                  <a:extLst>
                    <a:ext uri="{9D8B030D-6E8A-4147-A177-3AD203B41FA5}">
                      <a16:colId xmlns:a16="http://schemas.microsoft.com/office/drawing/2014/main" val="1711573248"/>
                    </a:ext>
                  </a:extLst>
                </a:gridCol>
                <a:gridCol w="3597008">
                  <a:extLst>
                    <a:ext uri="{9D8B030D-6E8A-4147-A177-3AD203B41FA5}">
                      <a16:colId xmlns:a16="http://schemas.microsoft.com/office/drawing/2014/main" val="3014774934"/>
                    </a:ext>
                  </a:extLst>
                </a:gridCol>
                <a:gridCol w="1885730">
                  <a:extLst>
                    <a:ext uri="{9D8B030D-6E8A-4147-A177-3AD203B41FA5}">
                      <a16:colId xmlns:a16="http://schemas.microsoft.com/office/drawing/2014/main" val="1051827096"/>
                    </a:ext>
                  </a:extLst>
                </a:gridCol>
              </a:tblGrid>
              <a:tr h="932543">
                <a:tc>
                  <a:txBody>
                    <a:bodyPr/>
                    <a:lstStyle/>
                    <a:p>
                      <a:r>
                        <a:rPr lang="en-GB" dirty="0"/>
                        <a:t>Objective</a:t>
                      </a:r>
                    </a:p>
                  </a:txBody>
                  <a:tcPr/>
                </a:tc>
                <a:tc>
                  <a:txBody>
                    <a:bodyPr/>
                    <a:lstStyle/>
                    <a:p>
                      <a:r>
                        <a:rPr lang="en-GB" dirty="0"/>
                        <a:t>Action</a:t>
                      </a:r>
                    </a:p>
                  </a:txBody>
                  <a:tcPr/>
                </a:tc>
                <a:tc>
                  <a:txBody>
                    <a:bodyPr/>
                    <a:lstStyle/>
                    <a:p>
                      <a:r>
                        <a:rPr lang="en-GB" dirty="0"/>
                        <a:t>Who/responsibility</a:t>
                      </a:r>
                    </a:p>
                  </a:txBody>
                  <a:tcPr/>
                </a:tc>
                <a:extLst>
                  <a:ext uri="{0D108BD9-81ED-4DB2-BD59-A6C34878D82A}">
                    <a16:rowId xmlns:a16="http://schemas.microsoft.com/office/drawing/2014/main" val="2535322567"/>
                  </a:ext>
                </a:extLst>
              </a:tr>
              <a:tr h="932543">
                <a:tc>
                  <a:txBody>
                    <a:bodyPr/>
                    <a:lstStyle/>
                    <a:p>
                      <a:r>
                        <a:rPr lang="en-GB" sz="1400" dirty="0"/>
                        <a:t>Provide pathways to advice and practical help by having key professionals and volunteers trained in the Dignity Principles and Screening for risk of hunger and malnutrition</a:t>
                      </a:r>
                      <a:endParaRPr lang="en-GB" dirty="0">
                        <a:solidFill>
                          <a:schemeClr val="tx1"/>
                        </a:solidFill>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Deliver Dignity Training offer to Council and VCS and pilot with key businesses.</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SFAA Dignity Champions</a:t>
                      </a:r>
                    </a:p>
                  </a:txBody>
                  <a:tcPr/>
                </a:tc>
                <a:extLst>
                  <a:ext uri="{0D108BD9-81ED-4DB2-BD59-A6C34878D82A}">
                    <a16:rowId xmlns:a16="http://schemas.microsoft.com/office/drawing/2014/main" val="337491511"/>
                  </a:ext>
                </a:extLst>
              </a:tr>
              <a:tr h="932543">
                <a:tc>
                  <a:txBody>
                    <a:bodyPr/>
                    <a:lstStyle/>
                    <a:p>
                      <a:r>
                        <a:rPr lang="en-GB" sz="1400" dirty="0"/>
                        <a:t>Campaign for national action to address the causes of poverty and mitigate the impact of the rising cost of living.</a:t>
                      </a:r>
                      <a:endParaRPr lang="en-GB" sz="1400" kern="1200" dirty="0">
                        <a:solidFill>
                          <a:schemeClr val="tx1"/>
                        </a:solidFill>
                        <a:latin typeface="+mn-lt"/>
                        <a:ea typeface="+mn-ea"/>
                        <a:cs typeface="+mn-cs"/>
                      </a:endParaRP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Encourage initiatives that advocate for improved welfare or food support for residents, in particular, auto-enrolment for Healthy Start and FSMs. Consider writing to National government.</a:t>
                      </a:r>
                    </a:p>
                  </a:txBody>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SFAA, Council, Cabinet</a:t>
                      </a:r>
                    </a:p>
                  </a:txBody>
                  <a:tcPr/>
                </a:tc>
                <a:extLst>
                  <a:ext uri="{0D108BD9-81ED-4DB2-BD59-A6C34878D82A}">
                    <a16:rowId xmlns:a16="http://schemas.microsoft.com/office/drawing/2014/main" val="2007078672"/>
                  </a:ext>
                </a:extLst>
              </a:tr>
            </a:tbl>
          </a:graphicData>
        </a:graphic>
      </p:graphicFrame>
    </p:spTree>
    <p:extLst>
      <p:ext uri="{BB962C8B-B14F-4D97-AF65-F5344CB8AC3E}">
        <p14:creationId xmlns:p14="http://schemas.microsoft.com/office/powerpoint/2010/main" val="118150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C0C28A744DE4C4EA64AAB1FA89AC91D" ma:contentTypeVersion="18" ma:contentTypeDescription="Create a new document." ma:contentTypeScope="" ma:versionID="c6fabb1bf4b20390a41a83c2e8c4e07f">
  <xsd:schema xmlns:xsd="http://www.w3.org/2001/XMLSchema" xmlns:xs="http://www.w3.org/2001/XMLSchema" xmlns:p="http://schemas.microsoft.com/office/2006/metadata/properties" xmlns:ns2="ea6d12c6-d0c6-44c0-9e07-8383de0ea616" xmlns:ns3="97fd33b8-b979-4b15-826b-be7aa140c678" targetNamespace="http://schemas.microsoft.com/office/2006/metadata/properties" ma:root="true" ma:fieldsID="b657b9648483ffe03f49a3428e3ed0ee" ns2:_="" ns3:_="">
    <xsd:import namespace="ea6d12c6-d0c6-44c0-9e07-8383de0ea616"/>
    <xsd:import namespace="97fd33b8-b979-4b15-826b-be7aa140c6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d12c6-d0c6-44c0-9e07-8383de0ea6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ad16f8d-a612-4ed5-a889-91b1901ef362}" ma:internalName="TaxCatchAll" ma:showField="CatchAllData" ma:web="ea6d12c6-d0c6-44c0-9e07-8383de0ea6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fd33b8-b979-4b15-826b-be7aa140c6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2eeced1-177a-4bdf-8acd-1119088337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a6d12c6-d0c6-44c0-9e07-8383de0ea616" xsi:nil="true"/>
    <lcf76f155ced4ddcb4097134ff3c332f xmlns="97fd33b8-b979-4b15-826b-be7aa140c6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B3724CC-E0C9-4374-AA54-F2740847D5A1}"/>
</file>

<file path=customXml/itemProps2.xml><?xml version="1.0" encoding="utf-8"?>
<ds:datastoreItem xmlns:ds="http://schemas.openxmlformats.org/officeDocument/2006/customXml" ds:itemID="{E2A564BB-6163-4610-969C-826D6974D1ED}"/>
</file>

<file path=customXml/itemProps3.xml><?xml version="1.0" encoding="utf-8"?>
<ds:datastoreItem xmlns:ds="http://schemas.openxmlformats.org/officeDocument/2006/customXml" ds:itemID="{987760CE-4647-4326-9F8D-1C1D6C39D909}"/>
</file>

<file path=docProps/app.xml><?xml version="1.0" encoding="utf-8"?>
<Properties xmlns="http://schemas.openxmlformats.org/officeDocument/2006/extended-properties" xmlns:vt="http://schemas.openxmlformats.org/officeDocument/2006/docPropsVTypes">
  <Template>Facet</Template>
  <TotalTime>2</TotalTime>
  <Words>695</Words>
  <Application>Microsoft Office PowerPoint</Application>
  <PresentationFormat>On-screen Show (16:9)</PresentationFormat>
  <Paragraphs>57</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SFAA Year 2 Action plan</vt:lpstr>
      <vt:lpstr>Theme: Good Food Partnership </vt:lpstr>
      <vt:lpstr>Theme: Good Food Partnership </vt:lpstr>
      <vt:lpstr>Theme: Healthy People, Healthy Planet </vt:lpstr>
      <vt:lpstr>Theme: Good Food Economy </vt:lpstr>
      <vt:lpstr>Theme: Strong and Connected Communities </vt:lpstr>
      <vt:lpstr>Theme: Food Security and Right to Food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Trin Gong</dc:creator>
  <cp:lastModifiedBy>Trin Gong</cp:lastModifiedBy>
  <cp:revision>1</cp:revision>
  <dcterms:modified xsi:type="dcterms:W3CDTF">2025-07-14T15:54:38Z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0x0101008C0C28A744DE4C4EA64AAB1FA89AC91D</vt:lpwstr>
  </property>
</Properties>
</file>